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80" r:id="rId9"/>
    <p:sldId id="274" r:id="rId10"/>
    <p:sldId id="266" r:id="rId11"/>
    <p:sldId id="263" r:id="rId12"/>
    <p:sldId id="267" r:id="rId13"/>
    <p:sldId id="265" r:id="rId14"/>
    <p:sldId id="264" r:id="rId15"/>
    <p:sldId id="268" r:id="rId16"/>
    <p:sldId id="269" r:id="rId17"/>
    <p:sldId id="275" r:id="rId18"/>
    <p:sldId id="270" r:id="rId19"/>
    <p:sldId id="271" r:id="rId20"/>
    <p:sldId id="273" r:id="rId21"/>
    <p:sldId id="272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E70F06-DCE1-4435-AF8E-859C8553FF1E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161F68-3B58-4D97-82C8-0F822683B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70F06-DCE1-4435-AF8E-859C8553FF1E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61F68-3B58-4D97-82C8-0F822683B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70F06-DCE1-4435-AF8E-859C8553FF1E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61F68-3B58-4D97-82C8-0F822683B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70F06-DCE1-4435-AF8E-859C8553FF1E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61F68-3B58-4D97-82C8-0F822683BC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70F06-DCE1-4435-AF8E-859C8553FF1E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61F68-3B58-4D97-82C8-0F822683BC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70F06-DCE1-4435-AF8E-859C8553FF1E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61F68-3B58-4D97-82C8-0F822683BC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70F06-DCE1-4435-AF8E-859C8553FF1E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61F68-3B58-4D97-82C8-0F822683B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70F06-DCE1-4435-AF8E-859C8553FF1E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61F68-3B58-4D97-82C8-0F822683BC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70F06-DCE1-4435-AF8E-859C8553FF1E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61F68-3B58-4D97-82C8-0F822683B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5E70F06-DCE1-4435-AF8E-859C8553FF1E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61F68-3B58-4D97-82C8-0F822683B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E70F06-DCE1-4435-AF8E-859C8553FF1E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161F68-3B58-4D97-82C8-0F822683BC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E70F06-DCE1-4435-AF8E-859C8553FF1E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161F68-3B58-4D97-82C8-0F822683B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79;&#1080;&#1090;&#1082;&#1072;%20&#1087;&#1103;&#1090;&#1080;&#1082;&#1083;&#1072;&#1096;&#1082;&#1080;.avi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Адаптация пятиклассников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[000026]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2643174" cy="6989838"/>
          </a:xfrm>
          <a:prstGeom prst="rect">
            <a:avLst/>
          </a:prstGeom>
        </p:spPr>
      </p:pic>
      <p:pic>
        <p:nvPicPr>
          <p:cNvPr id="3" name="Рисунок 2" descr="тан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43625" y="0"/>
            <a:ext cx="300037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00232" y="0"/>
            <a:ext cx="4890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День здоровья.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1214422"/>
            <a:ext cx="32861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Наша команда:</a:t>
            </a:r>
          </a:p>
          <a:p>
            <a:endParaRPr lang="ru-RU" dirty="0" smtClean="0"/>
          </a:p>
          <a:p>
            <a:r>
              <a:rPr lang="ru-RU" sz="2400" dirty="0" smtClean="0"/>
              <a:t>1.Акулова  Настя</a:t>
            </a:r>
          </a:p>
          <a:p>
            <a:r>
              <a:rPr lang="ru-RU" sz="2400" dirty="0" smtClean="0"/>
              <a:t>2. Анохина Арина</a:t>
            </a:r>
          </a:p>
          <a:p>
            <a:r>
              <a:rPr lang="ru-RU" sz="2400" dirty="0" smtClean="0"/>
              <a:t>3.Осипова  Таня</a:t>
            </a:r>
          </a:p>
          <a:p>
            <a:r>
              <a:rPr lang="ru-RU" sz="2400" dirty="0" smtClean="0"/>
              <a:t>4. Паршина Даша</a:t>
            </a:r>
          </a:p>
          <a:p>
            <a:r>
              <a:rPr lang="ru-RU" sz="2400" dirty="0" smtClean="0"/>
              <a:t>5. Суворова Вика</a:t>
            </a:r>
          </a:p>
          <a:p>
            <a:r>
              <a:rPr lang="ru-RU" sz="2400" dirty="0" smtClean="0"/>
              <a:t>6. Маковка Захар</a:t>
            </a:r>
          </a:p>
          <a:p>
            <a:r>
              <a:rPr lang="ru-RU" sz="2400" dirty="0" smtClean="0"/>
              <a:t>7. </a:t>
            </a:r>
            <a:r>
              <a:rPr lang="ru-RU" sz="2400" dirty="0" err="1" smtClean="0"/>
              <a:t>Тадосьев</a:t>
            </a:r>
            <a:r>
              <a:rPr lang="ru-RU" sz="2400" dirty="0" smtClean="0"/>
              <a:t> Сергей</a:t>
            </a:r>
          </a:p>
          <a:p>
            <a:r>
              <a:rPr lang="ru-RU" sz="2400" dirty="0" smtClean="0"/>
              <a:t>8. </a:t>
            </a:r>
            <a:r>
              <a:rPr lang="ru-RU" sz="2400" dirty="0" err="1" smtClean="0"/>
              <a:t>Семыкин</a:t>
            </a:r>
            <a:r>
              <a:rPr lang="ru-RU" sz="2400" dirty="0" smtClean="0"/>
              <a:t> Данил</a:t>
            </a:r>
          </a:p>
          <a:p>
            <a:r>
              <a:rPr lang="ru-RU" sz="2400" dirty="0" smtClean="0"/>
              <a:t>9. Попков Влад</a:t>
            </a:r>
          </a:p>
          <a:p>
            <a:r>
              <a:rPr lang="ru-RU" sz="2400" dirty="0" smtClean="0"/>
              <a:t>10. Степанов Никита</a:t>
            </a:r>
          </a:p>
          <a:p>
            <a:r>
              <a:rPr lang="ru-RU" sz="2400" dirty="0" smtClean="0"/>
              <a:t>11. Бурцев Толя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[000015]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[000017]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" y="0"/>
            <a:ext cx="9191884" cy="688460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[000022]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92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778213"/>
            <a:ext cx="9144000" cy="60797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62408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Праздник урожая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68165" y="0"/>
            <a:ext cx="18758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15 человек</a:t>
            </a:r>
            <a:endParaRPr lang="ru-RU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92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921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42828"/>
            <a:ext cx="7143800" cy="6715172"/>
          </a:xfrm>
          <a:prstGeom prst="rect">
            <a:avLst/>
          </a:prstGeom>
        </p:spPr>
      </p:pic>
      <p:pic>
        <p:nvPicPr>
          <p:cNvPr id="3" name="Рисунок 2" descr="сканирование01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81087" y="0"/>
            <a:ext cx="3262913" cy="45005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салатов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01158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 rot="5128628">
            <a:off x="-216534" y="2023987"/>
            <a:ext cx="4847632" cy="3635724"/>
          </a:xfrm>
        </p:spPr>
      </p:pic>
      <p:pic>
        <p:nvPicPr>
          <p:cNvPr id="8" name="Содержимое 7" descr="DSC0115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102225" y="0"/>
            <a:ext cx="4041775" cy="3031331"/>
          </a:xfrm>
        </p:spPr>
      </p:pic>
      <p:pic>
        <p:nvPicPr>
          <p:cNvPr id="9" name="Рисунок 8" descr="DSC0115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37256" y="4452942"/>
            <a:ext cx="3206744" cy="2405058"/>
          </a:xfrm>
          <a:prstGeom prst="rect">
            <a:avLst/>
          </a:prstGeom>
        </p:spPr>
      </p:pic>
      <p:pic>
        <p:nvPicPr>
          <p:cNvPr id="10" name="Рисунок 9" descr="DSC0115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363714">
            <a:off x="4585446" y="2669317"/>
            <a:ext cx="2992430" cy="2244323"/>
          </a:xfrm>
          <a:prstGeom prst="rect">
            <a:avLst/>
          </a:prstGeom>
        </p:spPr>
      </p:pic>
      <p:pic>
        <p:nvPicPr>
          <p:cNvPr id="11" name="Рисунок 10" descr="DSC0115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9626961">
            <a:off x="1425127" y="3891389"/>
            <a:ext cx="2863344" cy="21475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20406929">
            <a:off x="5643570" y="4429132"/>
            <a:ext cx="26164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Курочка-ряба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9593919">
            <a:off x="2187328" y="5717581"/>
            <a:ext cx="31005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«Мышка-норушка»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908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714488"/>
            <a:ext cx="5197528" cy="51435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0"/>
            <a:ext cx="52437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Экологический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рейд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IMGP908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3956500" y="1670501"/>
            <a:ext cx="6231629" cy="41433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91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6183641" cy="4111463"/>
          </a:xfrm>
          <a:prstGeom prst="rect">
            <a:avLst/>
          </a:prstGeom>
        </p:spPr>
      </p:pic>
      <p:pic>
        <p:nvPicPr>
          <p:cNvPr id="3" name="Рисунок 2" descr="IMGP911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571836" y="3214686"/>
            <a:ext cx="5572164" cy="36433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3929066"/>
            <a:ext cx="3547766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Участники:</a:t>
            </a:r>
          </a:p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572008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1.Паршина Д.</a:t>
            </a:r>
          </a:p>
          <a:p>
            <a:r>
              <a:rPr lang="ru-RU" dirty="0" smtClean="0"/>
              <a:t>2.Степанов Н.</a:t>
            </a:r>
          </a:p>
          <a:p>
            <a:r>
              <a:rPr lang="ru-RU" dirty="0" smtClean="0"/>
              <a:t>3.Попков В.</a:t>
            </a:r>
          </a:p>
          <a:p>
            <a:r>
              <a:rPr lang="ru-RU" dirty="0" smtClean="0"/>
              <a:t>4.Тадосьев С.</a:t>
            </a:r>
          </a:p>
          <a:p>
            <a:r>
              <a:rPr lang="ru-RU" dirty="0" smtClean="0"/>
              <a:t>5.Метла 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потребность в достойном положении в коллективе сверстников, в семье;</a:t>
            </a:r>
          </a:p>
          <a:p>
            <a:pPr lvl="0"/>
            <a:r>
              <a:rPr lang="ru-RU" dirty="0"/>
              <a:t>повышенная утомляемость;</a:t>
            </a:r>
          </a:p>
          <a:p>
            <a:pPr lvl="0"/>
            <a:r>
              <a:rPr lang="ru-RU" dirty="0"/>
              <a:t>стремление обзавестись верным другом;</a:t>
            </a:r>
          </a:p>
          <a:p>
            <a:pPr lvl="0"/>
            <a:r>
              <a:rPr lang="ru-RU" dirty="0"/>
              <a:t>стремление избежать изоляции, как в классе, так и в малом коллективе;</a:t>
            </a:r>
          </a:p>
          <a:p>
            <a:pPr lvl="0"/>
            <a:r>
              <a:rPr lang="ru-RU" dirty="0"/>
              <a:t>повышенный интерес к вопросу о “соотношении сил” в классе;</a:t>
            </a:r>
          </a:p>
          <a:p>
            <a:pPr lvl="0"/>
            <a:r>
              <a:rPr lang="ru-RU" dirty="0"/>
              <a:t>стремление отмежеваться от всего подчеркнуто детского;</a:t>
            </a:r>
          </a:p>
          <a:p>
            <a:pPr lvl="0"/>
            <a:r>
              <a:rPr lang="ru-RU" dirty="0"/>
              <a:t>отсутствие авторитета возраста;</a:t>
            </a:r>
          </a:p>
          <a:p>
            <a:pPr lvl="0"/>
            <a:r>
              <a:rPr lang="ru-RU" dirty="0"/>
              <a:t>отвращение к необоснованным запретам;</a:t>
            </a:r>
          </a:p>
          <a:p>
            <a:pPr lvl="0"/>
            <a:r>
              <a:rPr lang="ru-RU" dirty="0"/>
              <a:t>восприимчивость к промахам учителей;</a:t>
            </a:r>
          </a:p>
          <a:p>
            <a:pPr lvl="0"/>
            <a:r>
              <a:rPr lang="ru-RU" dirty="0"/>
              <a:t>переоценка своих возможностей, реализация которых предполагается в отдаленном будущем;</a:t>
            </a:r>
          </a:p>
          <a:p>
            <a:pPr lvl="0"/>
            <a:r>
              <a:rPr lang="ru-RU" dirty="0"/>
              <a:t>отсутствие адаптации к неудачам;</a:t>
            </a:r>
          </a:p>
          <a:p>
            <a:pPr lvl="0"/>
            <a:r>
              <a:rPr lang="ru-RU" dirty="0"/>
              <a:t>отсутствие адаптации к положению “худшего”;</a:t>
            </a:r>
          </a:p>
          <a:p>
            <a:pPr lvl="0"/>
            <a:r>
              <a:rPr lang="ru-RU" dirty="0"/>
              <a:t>ярко выраженная эмоциональность;</a:t>
            </a:r>
          </a:p>
          <a:p>
            <a:pPr lvl="0"/>
            <a:r>
              <a:rPr lang="ru-RU" dirty="0"/>
              <a:t>требовательность к соответствию слова делу;</a:t>
            </a:r>
          </a:p>
          <a:p>
            <a:pPr lvl="0"/>
            <a:r>
              <a:rPr lang="ru-RU" dirty="0"/>
              <a:t>повышенный интерес к спорту.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Возрастные особенности младшего подростка: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P966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9" y="1214422"/>
            <a:ext cx="5429288" cy="36344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Посвящение в пятиклассники</a:t>
            </a:r>
            <a:endParaRPr lang="ru-RU" dirty="0"/>
          </a:p>
        </p:txBody>
      </p:sp>
      <p:pic>
        <p:nvPicPr>
          <p:cNvPr id="5" name="Рисунок 4" descr="IMGP9669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504940" y="3083025"/>
            <a:ext cx="4639060" cy="377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0393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Олимпиада по русскому языку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7818" y="1142984"/>
            <a:ext cx="2311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Поздравляем: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38" y="1785926"/>
            <a:ext cx="40719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 место</a:t>
            </a:r>
            <a:r>
              <a:rPr lang="ru-RU" sz="3200" dirty="0" smtClean="0"/>
              <a:t>-</a:t>
            </a:r>
          </a:p>
          <a:p>
            <a:r>
              <a:rPr lang="ru-RU" sz="3200" dirty="0" smtClean="0"/>
              <a:t> Акулова Настя</a:t>
            </a:r>
          </a:p>
          <a:p>
            <a:endParaRPr lang="ru-RU" sz="3200" dirty="0" smtClean="0"/>
          </a:p>
          <a:p>
            <a:r>
              <a:rPr lang="ru-RU" sz="3200" dirty="0" smtClean="0">
                <a:solidFill>
                  <a:srgbClr val="FF0000"/>
                </a:solidFill>
              </a:rPr>
              <a:t>2 место </a:t>
            </a:r>
            <a:r>
              <a:rPr lang="ru-RU" sz="3200" dirty="0" smtClean="0"/>
              <a:t>–</a:t>
            </a:r>
          </a:p>
          <a:p>
            <a:r>
              <a:rPr lang="ru-RU" sz="3200" dirty="0" smtClean="0"/>
              <a:t> Метла Анна</a:t>
            </a:r>
          </a:p>
          <a:p>
            <a:endParaRPr lang="ru-RU" sz="3200" dirty="0" smtClean="0"/>
          </a:p>
          <a:p>
            <a:r>
              <a:rPr lang="ru-RU" sz="3200" dirty="0" smtClean="0">
                <a:solidFill>
                  <a:srgbClr val="FF0000"/>
                </a:solidFill>
              </a:rPr>
              <a:t>3 место </a:t>
            </a:r>
            <a:r>
              <a:rPr lang="ru-RU" sz="3200" dirty="0" smtClean="0"/>
              <a:t>–</a:t>
            </a:r>
          </a:p>
          <a:p>
            <a:r>
              <a:rPr lang="ru-RU" sz="3200" dirty="0" smtClean="0"/>
              <a:t> Осипова Таня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811715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/>
              <a:t>Не отнимай чужого, но и свое не отдавай.</a:t>
            </a:r>
          </a:p>
          <a:p>
            <a:r>
              <a:rPr lang="ru-RU" sz="2900" dirty="0" smtClean="0"/>
              <a:t>·        Попросили – дай, пытаются отнять – старайся защищаться.</a:t>
            </a:r>
          </a:p>
          <a:p>
            <a:r>
              <a:rPr lang="ru-RU" sz="2900" dirty="0" smtClean="0"/>
              <a:t>·        Не дерись без причины.</a:t>
            </a:r>
          </a:p>
          <a:p>
            <a:r>
              <a:rPr lang="ru-RU" sz="2900" dirty="0" smtClean="0"/>
              <a:t>·        Зовут играть – иди, не зовут – спроси разрешения играть вместе, это не стыдно.</a:t>
            </a:r>
          </a:p>
          <a:p>
            <a:r>
              <a:rPr lang="ru-RU" sz="2900" dirty="0" smtClean="0"/>
              <a:t>·        Играй честно, не подводи своих товарищей.</a:t>
            </a:r>
          </a:p>
          <a:p>
            <a:r>
              <a:rPr lang="ru-RU" sz="2900" dirty="0" smtClean="0"/>
              <a:t>·        Не дразни никого, не канючь, не выпрашивай ничего. Два раза ни у кого ничего не проси.</a:t>
            </a:r>
          </a:p>
          <a:p>
            <a:r>
              <a:rPr lang="ru-RU" sz="2900" dirty="0" smtClean="0"/>
              <a:t>·        Будь внимателен везде, где нужно проявить внимательность.</a:t>
            </a:r>
          </a:p>
          <a:p>
            <a:r>
              <a:rPr lang="ru-RU" sz="2900" dirty="0" smtClean="0"/>
              <a:t>·        Из-за отметок не плачь, будь гордым.</a:t>
            </a:r>
          </a:p>
          <a:p>
            <a:r>
              <a:rPr lang="ru-RU" sz="2900" dirty="0" smtClean="0"/>
              <a:t>·        С учителем из-за отметок не спорь и не обижайся. Старайся все делать вовремя и думай о хороших результатах, они у тебя обязательно будут.</a:t>
            </a:r>
          </a:p>
          <a:p>
            <a:r>
              <a:rPr lang="ru-RU" sz="2900" dirty="0" smtClean="0"/>
              <a:t>·        Не ябедничай и не наговаривай ни на кого.</a:t>
            </a:r>
          </a:p>
          <a:p>
            <a:r>
              <a:rPr lang="ru-RU" sz="2900" dirty="0" smtClean="0"/>
              <a:t>·        Старайся быть аккуратным.</a:t>
            </a:r>
          </a:p>
          <a:p>
            <a:r>
              <a:rPr lang="ru-RU" sz="2900" dirty="0" smtClean="0"/>
              <a:t>·        Почаще говори: давай дружить, давай играть, давай вместе пойдем домой.</a:t>
            </a:r>
          </a:p>
          <a:p>
            <a:r>
              <a:rPr lang="ru-RU" sz="2900" dirty="0" smtClean="0"/>
              <a:t>·        Помни! Ты не лучше всех, ты не хуже всех! Ты – неповторимый для самого себя, родителей, учителей, друзей!</a:t>
            </a:r>
          </a:p>
          <a:p>
            <a:r>
              <a:rPr lang="ru-RU" sz="2900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Правила, которые могут помочь родителям подготовить ребенка к самостоятельной жизни среди своих одноклассников во время адаптационного периода.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736"/>
            <a:ext cx="735811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Успехов вам,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уважаемые родители!!!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удовлетворенность ребенка процессом обучения;</a:t>
            </a:r>
          </a:p>
          <a:p>
            <a:pPr lvl="0"/>
            <a:r>
              <a:rPr lang="ru-RU" dirty="0"/>
              <a:t>ребенок легко справляется с программой;</a:t>
            </a:r>
          </a:p>
          <a:p>
            <a:pPr lvl="0"/>
            <a:r>
              <a:rPr lang="ru-RU" dirty="0"/>
              <a:t>степень самостоятельности ребенка при выполнении им учебных заданий, готовность прибегнуть к помощи взрослого лишь ПОСЛЕ попыток выполнить задание самому;</a:t>
            </a:r>
          </a:p>
          <a:p>
            <a:pPr lvl="0"/>
            <a:r>
              <a:rPr lang="ru-RU" dirty="0"/>
              <a:t>удовлетворенность межличностными отношениями – с одноклассниками и учителем.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Признаки успешной адаптации: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усталый, утомлённый внешний вид ребёнка.</a:t>
            </a:r>
          </a:p>
          <a:p>
            <a:pPr lvl="0"/>
            <a:r>
              <a:rPr lang="ru-RU" dirty="0"/>
              <a:t>нежелание ребёнка делиться своими впечатлениями о проведённом дне.</a:t>
            </a:r>
          </a:p>
          <a:p>
            <a:pPr lvl="0"/>
            <a:r>
              <a:rPr lang="ru-RU" dirty="0"/>
              <a:t>стремление отвлечь взрослого от школьных событий, переключить внимание на другие темы.</a:t>
            </a:r>
          </a:p>
          <a:p>
            <a:pPr lvl="0"/>
            <a:r>
              <a:rPr lang="ru-RU" dirty="0"/>
              <a:t>нежелания выполнять домашние задания.</a:t>
            </a:r>
          </a:p>
          <a:p>
            <a:pPr lvl="0"/>
            <a:r>
              <a:rPr lang="ru-RU" dirty="0"/>
              <a:t>негативные характеристики в адрес школы, учителей, одноклассников.</a:t>
            </a:r>
          </a:p>
          <a:p>
            <a:pPr lvl="0"/>
            <a:r>
              <a:rPr lang="ru-RU" dirty="0"/>
              <a:t>жалобы на те или иные события, связанные со школой.</a:t>
            </a:r>
          </a:p>
          <a:p>
            <a:pPr lvl="0"/>
            <a:r>
              <a:rPr lang="ru-RU" dirty="0"/>
              <a:t>беспокойный сон.</a:t>
            </a:r>
          </a:p>
          <a:p>
            <a:pPr lvl="0"/>
            <a:r>
              <a:rPr lang="ru-RU" dirty="0"/>
              <a:t>трудности утреннего пробуждения, вялость.</a:t>
            </a:r>
          </a:p>
          <a:p>
            <a:pPr lvl="0"/>
            <a:r>
              <a:rPr lang="ru-RU" dirty="0"/>
              <a:t>постоянные жалобы на плохое самочувствие.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Признаки </a:t>
            </a:r>
            <a:r>
              <a:rPr lang="ru-RU" b="1" dirty="0" err="1"/>
              <a:t>дезадаптации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    1</a:t>
            </a:r>
            <a:r>
              <a:rPr lang="ru-RU" dirty="0"/>
              <a:t>. Акулова </a:t>
            </a:r>
            <a:r>
              <a:rPr lang="ru-RU" dirty="0" smtClean="0"/>
              <a:t>Анастасия-</a:t>
            </a:r>
            <a:r>
              <a:rPr lang="ru-RU" dirty="0" smtClean="0">
                <a:solidFill>
                  <a:srgbClr val="FF0000"/>
                </a:solidFill>
              </a:rPr>
              <a:t>3.6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	2. Анохина </a:t>
            </a:r>
            <a:r>
              <a:rPr lang="ru-RU" dirty="0" smtClean="0"/>
              <a:t>Арина-</a:t>
            </a:r>
            <a:r>
              <a:rPr lang="ru-RU" dirty="0" smtClean="0">
                <a:solidFill>
                  <a:srgbClr val="00B050"/>
                </a:solidFill>
              </a:rPr>
              <a:t>2.7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/>
              <a:t>	3. Белозерова </a:t>
            </a:r>
            <a:r>
              <a:rPr lang="ru-RU" dirty="0" smtClean="0"/>
              <a:t>Юлия-</a:t>
            </a:r>
            <a:r>
              <a:rPr lang="ru-RU" dirty="0" smtClean="0">
                <a:solidFill>
                  <a:srgbClr val="FF0000"/>
                </a:solidFill>
              </a:rPr>
              <a:t>3.4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	4. Бурцев </a:t>
            </a:r>
            <a:r>
              <a:rPr lang="ru-RU" dirty="0" smtClean="0"/>
              <a:t>Анатолий-0</a:t>
            </a:r>
            <a:endParaRPr lang="ru-RU" dirty="0"/>
          </a:p>
          <a:p>
            <a:r>
              <a:rPr lang="ru-RU" dirty="0"/>
              <a:t>	5. </a:t>
            </a:r>
            <a:r>
              <a:rPr lang="ru-RU" dirty="0" err="1"/>
              <a:t>Валеев</a:t>
            </a:r>
            <a:r>
              <a:rPr lang="ru-RU" dirty="0"/>
              <a:t> </a:t>
            </a:r>
            <a:r>
              <a:rPr lang="ru-RU" dirty="0" err="1" smtClean="0"/>
              <a:t>Данил-н</a:t>
            </a:r>
            <a:endParaRPr lang="ru-RU" dirty="0"/>
          </a:p>
          <a:p>
            <a:r>
              <a:rPr lang="ru-RU" dirty="0"/>
              <a:t>	6. </a:t>
            </a:r>
            <a:r>
              <a:rPr lang="ru-RU" dirty="0" err="1"/>
              <a:t>Загородникова</a:t>
            </a:r>
            <a:r>
              <a:rPr lang="ru-RU" dirty="0"/>
              <a:t> </a:t>
            </a:r>
            <a:r>
              <a:rPr lang="ru-RU" dirty="0" smtClean="0"/>
              <a:t>Вероника-</a:t>
            </a:r>
            <a:r>
              <a:rPr lang="ru-RU" dirty="0" smtClean="0">
                <a:solidFill>
                  <a:srgbClr val="FF0000"/>
                </a:solidFill>
              </a:rPr>
              <a:t>3.4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	7. Маковка </a:t>
            </a:r>
            <a:r>
              <a:rPr lang="ru-RU" dirty="0" smtClean="0"/>
              <a:t>Захар-</a:t>
            </a:r>
            <a:r>
              <a:rPr lang="ru-RU" dirty="0" smtClean="0">
                <a:solidFill>
                  <a:srgbClr val="00B050"/>
                </a:solidFill>
              </a:rPr>
              <a:t>2.6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/>
              <a:t>	8. Метла </a:t>
            </a:r>
            <a:r>
              <a:rPr lang="ru-RU" dirty="0" smtClean="0"/>
              <a:t>Анна-</a:t>
            </a:r>
            <a:r>
              <a:rPr lang="ru-RU" dirty="0" smtClean="0">
                <a:solidFill>
                  <a:srgbClr val="00B050"/>
                </a:solidFill>
              </a:rPr>
              <a:t>2.5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/>
              <a:t>	9. </a:t>
            </a:r>
            <a:r>
              <a:rPr lang="ru-RU" dirty="0" err="1"/>
              <a:t>Мурсалов</a:t>
            </a:r>
            <a:r>
              <a:rPr lang="ru-RU" dirty="0"/>
              <a:t> </a:t>
            </a:r>
            <a:r>
              <a:rPr lang="ru-RU" dirty="0" smtClean="0"/>
              <a:t>Тимур-</a:t>
            </a:r>
            <a:r>
              <a:rPr lang="ru-RU" dirty="0" smtClean="0">
                <a:solidFill>
                  <a:srgbClr val="FF0000"/>
                </a:solidFill>
              </a:rPr>
              <a:t>3.1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/>
              <a:t>       10</a:t>
            </a:r>
            <a:r>
              <a:rPr lang="ru-RU" dirty="0"/>
              <a:t>. Осипова </a:t>
            </a:r>
            <a:r>
              <a:rPr lang="ru-RU" dirty="0" err="1" smtClean="0"/>
              <a:t>Татьяна-н</a:t>
            </a:r>
            <a:endParaRPr lang="ru-RU" dirty="0"/>
          </a:p>
          <a:p>
            <a:r>
              <a:rPr lang="ru-RU" dirty="0"/>
              <a:t>	11. Паршина </a:t>
            </a:r>
            <a:r>
              <a:rPr lang="ru-RU" dirty="0" smtClean="0"/>
              <a:t>Дарья-</a:t>
            </a:r>
            <a:r>
              <a:rPr lang="ru-RU" dirty="0" smtClean="0">
                <a:solidFill>
                  <a:srgbClr val="00B050"/>
                </a:solidFill>
              </a:rPr>
              <a:t>2.9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/>
              <a:t>	12. Попков </a:t>
            </a:r>
            <a:r>
              <a:rPr lang="ru-RU" dirty="0" smtClean="0"/>
              <a:t>Владислав-</a:t>
            </a:r>
            <a:r>
              <a:rPr lang="ru-RU" dirty="0" smtClean="0">
                <a:solidFill>
                  <a:srgbClr val="00B050"/>
                </a:solidFill>
              </a:rPr>
              <a:t>2.5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/>
              <a:t>	13. </a:t>
            </a:r>
            <a:r>
              <a:rPr lang="ru-RU" dirty="0" err="1"/>
              <a:t>Семыкин</a:t>
            </a:r>
            <a:r>
              <a:rPr lang="ru-RU" dirty="0"/>
              <a:t> </a:t>
            </a:r>
            <a:r>
              <a:rPr lang="ru-RU" dirty="0" smtClean="0"/>
              <a:t>Данил-</a:t>
            </a:r>
            <a:r>
              <a:rPr lang="ru-RU" dirty="0" smtClean="0">
                <a:solidFill>
                  <a:srgbClr val="00B050"/>
                </a:solidFill>
              </a:rPr>
              <a:t>2.6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/>
              <a:t>	14. Суворова </a:t>
            </a:r>
            <a:r>
              <a:rPr lang="ru-RU" dirty="0" smtClean="0"/>
              <a:t>Виктория-</a:t>
            </a:r>
            <a:r>
              <a:rPr lang="ru-RU" dirty="0" smtClean="0">
                <a:solidFill>
                  <a:srgbClr val="00B050"/>
                </a:solidFill>
              </a:rPr>
              <a:t>2.8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/>
              <a:t>	15. Суворова </a:t>
            </a:r>
            <a:r>
              <a:rPr lang="ru-RU" dirty="0" smtClean="0"/>
              <a:t>Ксения-</a:t>
            </a:r>
            <a:r>
              <a:rPr lang="ru-RU" dirty="0" smtClean="0">
                <a:solidFill>
                  <a:srgbClr val="00B050"/>
                </a:solidFill>
              </a:rPr>
              <a:t>2.3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/>
              <a:t>	16. Степанов </a:t>
            </a:r>
            <a:r>
              <a:rPr lang="ru-RU" dirty="0" smtClean="0"/>
              <a:t>Никита-</a:t>
            </a:r>
            <a:r>
              <a:rPr lang="ru-RU" dirty="0" smtClean="0">
                <a:solidFill>
                  <a:srgbClr val="FF0000"/>
                </a:solidFill>
              </a:rPr>
              <a:t>3.2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	17. </a:t>
            </a:r>
            <a:r>
              <a:rPr lang="ru-RU" dirty="0" err="1"/>
              <a:t>Тадосьев</a:t>
            </a:r>
            <a:r>
              <a:rPr lang="ru-RU" dirty="0"/>
              <a:t> </a:t>
            </a:r>
            <a:r>
              <a:rPr lang="ru-RU" dirty="0" smtClean="0"/>
              <a:t>Сергей-</a:t>
            </a:r>
            <a:r>
              <a:rPr lang="ru-RU" dirty="0" smtClean="0">
                <a:solidFill>
                  <a:srgbClr val="00B050"/>
                </a:solidFill>
              </a:rPr>
              <a:t>2.8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Результаты анкетирования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15074" y="1142984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Высокая степень удовлетворенности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Средняя степень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/>
              <a:t>Первое условие школьного успеха пятиклассника — </a:t>
            </a:r>
            <a:r>
              <a:rPr lang="ru-RU" b="1" dirty="0"/>
              <a:t>безусловное принятие ребенка</a:t>
            </a:r>
            <a:r>
              <a:rPr lang="ru-RU" dirty="0"/>
              <a:t>, несмотря на те неудачи, с которыми он уже столкнулся или может столкнуться</a:t>
            </a:r>
            <a:r>
              <a:rPr lang="ru-RU" dirty="0" smtClean="0"/>
              <a:t>.</a:t>
            </a:r>
          </a:p>
          <a:p>
            <a:pPr lvl="0">
              <a:buNone/>
            </a:pPr>
            <a:endParaRPr lang="ru-RU" dirty="0"/>
          </a:p>
          <a:p>
            <a:pPr lvl="0"/>
            <a:r>
              <a:rPr lang="ru-RU" dirty="0"/>
              <a:t>Создавайте условия для развития самостоятельности в поведении ребенка. У пятиклассника непременно </a:t>
            </a:r>
            <a:r>
              <a:rPr lang="ru-RU" b="1" dirty="0"/>
              <a:t>должны быть домашние обязанности</a:t>
            </a:r>
            <a:r>
              <a:rPr lang="ru-RU" dirty="0"/>
              <a:t>, за выполнение которых он несет ответственность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Несмотря на кажущуюся взрослость, пятиклассник нуждается в </a:t>
            </a:r>
            <a:r>
              <a:rPr lang="ru-RU" b="1" dirty="0"/>
              <a:t>ненавязчивом контроле </a:t>
            </a:r>
            <a:r>
              <a:rPr lang="ru-RU" dirty="0"/>
              <a:t>со стороны родителей, поскольку не всегда может сам сориентироваться в новых требованиях школьной жизни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Для пятиклассника учитель – уже не такой непререкаемый авторитет, как раньше, в адрес учителей могут звучать критические замечания. Важно обсудить с ребенком причины его недовольства, </a:t>
            </a:r>
            <a:r>
              <a:rPr lang="ru-RU" b="1" dirty="0"/>
              <a:t>поддерживая при этом авторитет учителя</a:t>
            </a:r>
            <a:r>
              <a:rPr lang="ru-RU" b="1" dirty="0" smtClean="0"/>
              <a:t>.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Пятикласснику уже не так интересна учеба сама по себе, многим в школе интересно бывать потому, что там много друзей. Важно, чтобы у ребенка была возможность </a:t>
            </a:r>
            <a:r>
              <a:rPr lang="ru-RU" b="1" dirty="0"/>
              <a:t>обсудить свои школьные дела, учебу и отношения с друзьями в семье, с родителями</a:t>
            </a:r>
            <a:r>
              <a:rPr lang="ru-RU" b="1" dirty="0" smtClean="0"/>
              <a:t>.</a:t>
            </a:r>
          </a:p>
          <a:p>
            <a:pPr lvl="0"/>
            <a:endParaRPr lang="ru-RU" dirty="0"/>
          </a:p>
          <a:p>
            <a:pPr lvl="0"/>
            <a:r>
              <a:rPr lang="ru-RU" b="1" dirty="0"/>
              <a:t>Помогите</a:t>
            </a:r>
            <a:r>
              <a:rPr lang="ru-RU" dirty="0"/>
              <a:t> ребенку </a:t>
            </a:r>
            <a:r>
              <a:rPr lang="ru-RU" b="1" dirty="0"/>
              <a:t>выучить имена новых учителей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Если вас, </a:t>
            </a:r>
            <a:r>
              <a:rPr lang="ru-RU" b="1" dirty="0"/>
              <a:t>что-то беспокоит в поведении ребенка</a:t>
            </a:r>
            <a:r>
              <a:rPr lang="ru-RU" dirty="0"/>
              <a:t>, постарайтесь, как можно скорее встретиться и </a:t>
            </a:r>
            <a:r>
              <a:rPr lang="ru-RU" b="1" dirty="0"/>
              <a:t>обсудить это с классным руководителем </a:t>
            </a:r>
            <a:r>
              <a:rPr lang="ru-RU" dirty="0"/>
              <a:t>или психологом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Основными помощниками родителей в сложных ситуациях являются </a:t>
            </a:r>
            <a:r>
              <a:rPr lang="ru-RU" b="1" dirty="0"/>
              <a:t>терпение, внимание и понимание.</a:t>
            </a:r>
            <a:r>
              <a:rPr lang="ru-RU" dirty="0"/>
              <a:t> Постарайтесь создать благоприятный климат в семье для ребенка.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Чем можно помочь 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1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714876" cy="7003495"/>
          </a:xfrm>
          <a:prstGeom prst="rect">
            <a:avLst/>
          </a:prstGeom>
        </p:spPr>
      </p:pic>
      <p:pic>
        <p:nvPicPr>
          <p:cNvPr id="3" name="Рисунок 2" descr="сканирование01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868" y="0"/>
            <a:ext cx="41732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1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0"/>
            <a:ext cx="80724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Наши дела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 четверть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</TotalTime>
  <Words>597</Words>
  <Application>Microsoft Office PowerPoint</Application>
  <PresentationFormat>Экран (4:3)</PresentationFormat>
  <Paragraphs>126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Родительское собрание</vt:lpstr>
      <vt:lpstr>Возрастные особенности младшего подростка: </vt:lpstr>
      <vt:lpstr>Признаки успешной адаптации: </vt:lpstr>
      <vt:lpstr>Признаки дезадаптации: </vt:lpstr>
      <vt:lpstr>Результаты анкетирования</vt:lpstr>
      <vt:lpstr>Чем можно помочь ? </vt:lpstr>
      <vt:lpstr>Слайд 7</vt:lpstr>
      <vt:lpstr>Слайд 8</vt:lpstr>
      <vt:lpstr>Наши дела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Конкурс салатов</vt:lpstr>
      <vt:lpstr>Слайд 18</vt:lpstr>
      <vt:lpstr>Слайд 19</vt:lpstr>
      <vt:lpstr>Посвящение в пятиклассники</vt:lpstr>
      <vt:lpstr>Слайд 21</vt:lpstr>
      <vt:lpstr>Правила, которые могут помочь родителям подготовить ребенка к самостоятельной жизни среди своих одноклассников во время адаптационного периода.</vt:lpstr>
      <vt:lpstr>Слайд 23</vt:lpstr>
    </vt:vector>
  </TitlesOfParts>
  <Company>МОУ "Солонешенская СОШ Солонешенского района"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Школа</dc:creator>
  <cp:lastModifiedBy>User</cp:lastModifiedBy>
  <cp:revision>20</cp:revision>
  <dcterms:created xsi:type="dcterms:W3CDTF">2010-10-18T01:54:43Z</dcterms:created>
  <dcterms:modified xsi:type="dcterms:W3CDTF">2013-01-23T12:53:08Z</dcterms:modified>
</cp:coreProperties>
</file>